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Roboto-bold.fntdata"/><Relationship Id="rId10" Type="http://schemas.openxmlformats.org/officeDocument/2006/relationships/slide" Target="slides/slide4.xml"/><Relationship Id="rId21" Type="http://schemas.openxmlformats.org/officeDocument/2006/relationships/font" Target="fonts/Roboto-regular.fntdata"/><Relationship Id="rId13" Type="http://schemas.openxmlformats.org/officeDocument/2006/relationships/slide" Target="slides/slide7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6.xml"/><Relationship Id="rId23" Type="http://schemas.openxmlformats.org/officeDocument/2006/relationships/font" Target="fonts/Robot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dc1c90245_2_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25dc1c90245_2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54b46599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54b46599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54b46599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54b46599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54b46599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e54b46599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54b4659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e54b4659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dc1c90245_2_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5dc1c90245_2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54b46599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e54b46599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dc1c90245_2_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5dc1c90245_2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54b46599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e54b46599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54b46599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e54b46599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54b46599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54b46599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54b46599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e54b46599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eb31ba76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eb31ba76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54b46599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e54b46599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4C9E"/>
              </a:buClr>
              <a:buSzPts val="4500"/>
              <a:buFont typeface="Times New Roman"/>
              <a:buNone/>
              <a:defRPr sz="4500">
                <a:solidFill>
                  <a:srgbClr val="354C9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96391" y="4136530"/>
            <a:ext cx="1004455" cy="406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6350" y="4080945"/>
            <a:ext cx="2057400" cy="46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4C9E"/>
              </a:buClr>
              <a:buSzPts val="3300"/>
              <a:buFont typeface="Times New Roman"/>
              <a:buNone/>
              <a:defRPr>
                <a:solidFill>
                  <a:srgbClr val="354C9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792" y="397086"/>
            <a:ext cx="899777" cy="36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1363" y="-34636"/>
            <a:ext cx="1902637" cy="427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4C9E"/>
              </a:buClr>
              <a:buSzPts val="3300"/>
              <a:buFont typeface="Times New Roman"/>
              <a:buNone/>
              <a:defRPr>
                <a:solidFill>
                  <a:srgbClr val="354C9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792" y="397086"/>
            <a:ext cx="899777" cy="36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1363" y="-34636"/>
            <a:ext cx="1902637" cy="427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4C9E"/>
              </a:buClr>
              <a:buSzPts val="4500"/>
              <a:buFont typeface="Times New Roman"/>
              <a:buNone/>
              <a:defRPr sz="4500">
                <a:solidFill>
                  <a:srgbClr val="354C9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96391" y="4136530"/>
            <a:ext cx="1004455" cy="406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6350" y="4080945"/>
            <a:ext cx="2057400" cy="46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4C9E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rgbClr val="354C9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344A9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354C9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54C9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54C9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54C9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54C9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54C9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54C9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54C9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54C9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54C9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22.png"/><Relationship Id="rId7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4C9E"/>
              </a:buClr>
              <a:buSzPts val="4500"/>
              <a:buFont typeface="Times New Roman"/>
              <a:buNone/>
            </a:pPr>
            <a:r>
              <a:rPr lang="en"/>
              <a:t>IOT Security Gateway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54C9E"/>
              </a:buClr>
              <a:buSzPts val="4500"/>
              <a:buFont typeface="Times New Roman"/>
              <a:buNone/>
            </a:pPr>
            <a:r>
              <a:rPr lang="en"/>
              <a:t>Intrusion Detection In IOT Nets</a:t>
            </a:r>
            <a:endParaRPr/>
          </a:p>
        </p:txBody>
      </p:sp>
      <p:sp>
        <p:nvSpPr>
          <p:cNvPr id="95" name="Google Shape;95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29.06.2023</a:t>
            </a:r>
            <a:endParaRPr/>
          </a:p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Systems Entrepreneurship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994050" y="3113038"/>
            <a:ext cx="2697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Sakshi Kulkarni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5303700" y="3113050"/>
            <a:ext cx="2697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Vishal Sivakumar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2975850" y="3531850"/>
            <a:ext cx="3192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Supervisor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 - Prof. Dr.-Ing. Axel Sikora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188" name="Google Shape;188;p27"/>
          <p:cNvSpPr/>
          <p:nvPr/>
        </p:nvSpPr>
        <p:spPr>
          <a:xfrm>
            <a:off x="2670450" y="2036750"/>
            <a:ext cx="3803100" cy="3034200"/>
          </a:xfrm>
          <a:prstGeom prst="flowChartSummingJunction">
            <a:avLst/>
          </a:prstGeom>
          <a:solidFill>
            <a:schemeClr val="dk1"/>
          </a:solidFill>
          <a:ln cap="flat" cmpd="sng" w="28575">
            <a:solidFill>
              <a:srgbClr val="344A9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 txBox="1"/>
          <p:nvPr/>
        </p:nvSpPr>
        <p:spPr>
          <a:xfrm>
            <a:off x="3818100" y="2439000"/>
            <a:ext cx="1507800" cy="36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Naive-Bayes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4882625" y="3370400"/>
            <a:ext cx="1507800" cy="366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2754225" y="3267500"/>
            <a:ext cx="1490100" cy="5727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-Random Forest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AdaBoost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3818113" y="4301800"/>
            <a:ext cx="1507800" cy="3669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SVM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850" y="945213"/>
            <a:ext cx="6010275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6589950" y="4668700"/>
            <a:ext cx="1925400" cy="366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Prof. Dr. Josif Grabocka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787" y="842263"/>
            <a:ext cx="4036426" cy="4095676"/>
          </a:xfrm>
          <a:prstGeom prst="rect">
            <a:avLst/>
          </a:prstGeom>
          <a:noFill/>
          <a:ln cap="flat" cmpd="sng" w="19050">
            <a:solidFill>
              <a:srgbClr val="344A9A"/>
            </a:solidFill>
            <a:prstDash val="dashDot"/>
            <a:round/>
            <a:headEnd len="sm" w="sm" type="none"/>
            <a:tailEnd len="sm" w="sm" type="none"/>
          </a:ln>
        </p:spPr>
      </p:pic>
      <p:sp>
        <p:nvSpPr>
          <p:cNvPr id="200" name="Google Shape;200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and confusion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652" y="1174025"/>
            <a:ext cx="3917150" cy="39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559750" y="4618550"/>
            <a:ext cx="2529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Random-Forest</a:t>
            </a:r>
            <a:endParaRPr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825" y="1243027"/>
            <a:ext cx="2225750" cy="3306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8300" y="250088"/>
            <a:ext cx="58674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6673700" y="4618550"/>
            <a:ext cx="2027400" cy="37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Prof. Dr. Josif Grabocka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55000" lnSpcReduction="10000"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77495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66666"/>
              <a:buAutoNum type="arabicPeriod"/>
            </a:pPr>
            <a:r>
              <a:rPr lang="en"/>
              <a:t>HD Wallpaper: Codes On A Screen, artificial intelligence, developing, web design | Wallpaper Flare. (n.d.). Retrieved from https://www.wallpaperflare.com/codes-on-a-screen-artificial-intelligence-developing-web-design-wallpaper-aiwog</a:t>
            </a:r>
            <a:endParaRPr/>
          </a:p>
          <a:p>
            <a:pPr indent="-27749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6666"/>
              <a:buAutoNum type="arabicPeriod"/>
            </a:pPr>
            <a:r>
              <a:rPr lang="en"/>
              <a:t>IDS 2018 | Datasets | Research | Canadian Institute for Cybersecurity | UNB. (n.d.). Retrieved from https://www.unb.ca/cic/datasets/ids-2018.html</a:t>
            </a:r>
            <a:endParaRPr/>
          </a:p>
          <a:p>
            <a:pPr indent="-27749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6666"/>
              <a:buAutoNum type="arabicPeriod"/>
            </a:pPr>
            <a:r>
              <a:rPr lang="en"/>
              <a:t>IoT Traffic Generation Patterns Dataset. (2021, November 11). Kaggle. Retrieved from https://www.kaggle.com/datasets/tubitak1001118e277/iot-traffic-generation-patterns</a:t>
            </a:r>
            <a:endParaRPr/>
          </a:p>
          <a:p>
            <a:pPr indent="-27749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6666"/>
              <a:buAutoNum type="arabicPeriod"/>
            </a:pPr>
            <a:r>
              <a:rPr lang="en"/>
              <a:t>IoT-23 Dataset: A labeled dataset of Malware and Benign IoT Traffic. — Stratosphere IPS. (n.d.). Stratosphere IPS. Retrieved from https://www.stratosphereips.org/datasets-iot23</a:t>
            </a:r>
            <a:endParaRPr/>
          </a:p>
          <a:p>
            <a:pPr indent="-27749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6666"/>
              <a:buAutoNum type="arabicPeriod"/>
            </a:pPr>
            <a:r>
              <a:rPr lang="en"/>
              <a:t>Security, H. N. (2017, November 21). Defining and securing the Internet of Things - Help Net Security. Help Net Security. Retrieved from https://www.helpnetsecurity.com/2017/11/22/defining-securing-iot/</a:t>
            </a:r>
            <a:endParaRPr/>
          </a:p>
          <a:p>
            <a:pPr indent="-27749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6666"/>
              <a:buAutoNum type="arabicPeriod"/>
            </a:pPr>
            <a:r>
              <a:rPr lang="en"/>
              <a:t>TechCrunch is part of the Yahoo family of brands. (2019, June 23). Retrieved from https://techcrunch.com/2019/06/23/the-raspberry-pi-foundation-unveils-the-raspberry-pi-4/?guccounter=1&amp;guce_referrer=aHR0cHM6Ly93d3cuZ29vZ2xlLmNvbS8&amp;guce_referrer_sig=AQAAAAgi8O8ROYuFBWx1jrJmfR91osTMSci87c-sA-1IU3uTHOYZuEHcwfmRoQUbY1CMkUsHRWHvEhFFmcFhn0LWmdACkBQ1bVLVTkPKvt9lAmI_6QRGNDOfsRRcLJCNR38juUvypqoxL1CmGCkga9Q2BpZwasZwgDxhqu5oFK4DYUE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29.06.2023</a:t>
            </a:r>
            <a:endParaRPr/>
          </a:p>
        </p:txBody>
      </p:sp>
      <p:sp>
        <p:nvSpPr>
          <p:cNvPr id="221" name="Google Shape;221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Systems Entrepreneurship</a:t>
            </a:r>
            <a:endParaRPr/>
          </a:p>
        </p:txBody>
      </p:sp>
      <p:sp>
        <p:nvSpPr>
          <p:cNvPr id="222" name="Google Shape;222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31"/>
          <p:cNvSpPr txBox="1"/>
          <p:nvPr/>
        </p:nvSpPr>
        <p:spPr>
          <a:xfrm>
            <a:off x="2104750" y="934250"/>
            <a:ext cx="1590000" cy="534600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344A9A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Questions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5303125" y="3041650"/>
            <a:ext cx="1590000" cy="534600"/>
          </a:xfrm>
          <a:prstGeom prst="rect">
            <a:avLst/>
          </a:prstGeom>
          <a:solidFill>
            <a:srgbClr val="00FF00"/>
          </a:solidFill>
          <a:ln cap="flat" cmpd="sng" w="19050">
            <a:solidFill>
              <a:srgbClr val="344A9A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424450" y="865625"/>
            <a:ext cx="2296800" cy="402000"/>
          </a:xfrm>
          <a:prstGeom prst="rect">
            <a:avLst/>
          </a:prstGeom>
          <a:solidFill>
            <a:srgbClr val="FF00FF"/>
          </a:solidFill>
          <a:ln cap="flat" cmpd="sng" w="19050">
            <a:solidFill>
              <a:srgbClr val="344A9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How detection is done?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4646350" y="2169750"/>
            <a:ext cx="1373700" cy="402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344A9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2721250" y="1552425"/>
            <a:ext cx="1925100" cy="402000"/>
          </a:xfrm>
          <a:prstGeom prst="rect">
            <a:avLst/>
          </a:prstGeom>
          <a:solidFill>
            <a:srgbClr val="00FF00"/>
          </a:solidFill>
          <a:ln cap="flat" cmpd="sng" w="19050">
            <a:solidFill>
              <a:srgbClr val="344A9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Methods and Models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6020050" y="2869175"/>
            <a:ext cx="1373700" cy="402000"/>
          </a:xfrm>
          <a:prstGeom prst="rect">
            <a:avLst/>
          </a:prstGeom>
          <a:solidFill>
            <a:srgbClr val="FF9900"/>
          </a:solidFill>
          <a:ln cap="flat" cmpd="sng" w="19050">
            <a:solidFill>
              <a:srgbClr val="344A9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4C9E"/>
              </a:buClr>
              <a:buSzPts val="3300"/>
              <a:buFont typeface="Times New Roman"/>
              <a:buNone/>
            </a:pPr>
            <a:r>
              <a:rPr lang="en"/>
              <a:t>How detection is done</a:t>
            </a:r>
            <a:r>
              <a:rPr lang="en"/>
              <a:t>?</a:t>
            </a:r>
            <a:endParaRPr/>
          </a:p>
        </p:txBody>
      </p:sp>
      <p:sp>
        <p:nvSpPr>
          <p:cNvPr id="115" name="Google Shape;115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29.06.2023</a:t>
            </a:r>
            <a:endParaRPr/>
          </a:p>
        </p:txBody>
      </p:sp>
      <p:sp>
        <p:nvSpPr>
          <p:cNvPr id="116" name="Google Shape;116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Systems Entrepreneurship</a:t>
            </a:r>
            <a:endParaRPr/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69213"/>
            <a:ext cx="2774857" cy="321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1776975" y="4632725"/>
            <a:ext cx="47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5316625" y="1602800"/>
            <a:ext cx="1072200" cy="28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7193075" y="1268025"/>
            <a:ext cx="1172700" cy="3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AI 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2" name="Google Shape;122;p20"/>
          <p:cNvCxnSpPr/>
          <p:nvPr/>
        </p:nvCxnSpPr>
        <p:spPr>
          <a:xfrm>
            <a:off x="8030800" y="1569200"/>
            <a:ext cx="16800" cy="2814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23" name="Google Shape;123;p20"/>
          <p:cNvSpPr txBox="1"/>
          <p:nvPr/>
        </p:nvSpPr>
        <p:spPr>
          <a:xfrm>
            <a:off x="4992400" y="1569200"/>
            <a:ext cx="25635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Heuristic Analysis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Signature-Based Detection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and </a:t>
            </a:r>
            <a:r>
              <a:rPr lang="en"/>
              <a:t>Infected </a:t>
            </a:r>
            <a:r>
              <a:rPr lang="en"/>
              <a:t>IOT Devices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103637"/>
            <a:ext cx="2258627" cy="16939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725" y="1141062"/>
            <a:ext cx="2159876" cy="161911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3369850" y="2538338"/>
            <a:ext cx="2496300" cy="1457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3 Real IOT Devices 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Philips HUE smart LED lamp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Amazon Echo home intelligent personal assistant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Somfy smart doorlock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1"/>
          <p:cNvSpPr/>
          <p:nvPr/>
        </p:nvSpPr>
        <p:spPr>
          <a:xfrm rot="10800000">
            <a:off x="2887375" y="1410475"/>
            <a:ext cx="3468000" cy="10803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9650" y="3347975"/>
            <a:ext cx="1760201" cy="8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7239" y="3996050"/>
            <a:ext cx="1221524" cy="9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1498" y="3283600"/>
            <a:ext cx="1760199" cy="9972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2250650" y="4216525"/>
            <a:ext cx="47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[4]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1450963" y="2813425"/>
            <a:ext cx="47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[6]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4382275" y="4836950"/>
            <a:ext cx="4782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[4]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6642500" y="4216525"/>
            <a:ext cx="47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[4]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7189550" y="2680350"/>
            <a:ext cx="47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[6]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4999925" y="2495100"/>
            <a:ext cx="47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[4]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design cycle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1576475"/>
            <a:ext cx="605790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6522925" y="4548700"/>
            <a:ext cx="1992300" cy="38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Prof. Dr. Josif Grabocka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Selection</a:t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999" y="2302088"/>
            <a:ext cx="4261900" cy="1397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825" y="2091288"/>
            <a:ext cx="1819276" cy="1819276"/>
          </a:xfrm>
          <a:prstGeom prst="rect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525" y="3237400"/>
            <a:ext cx="3196424" cy="9941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" name="Google Shape;157;p23"/>
          <p:cNvSpPr txBox="1"/>
          <p:nvPr/>
        </p:nvSpPr>
        <p:spPr>
          <a:xfrm>
            <a:off x="2340363" y="3973700"/>
            <a:ext cx="47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[4]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3952100" y="3699800"/>
            <a:ext cx="47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[2]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6103638" y="4216525"/>
            <a:ext cx="47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[3]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</a:t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3">
            <a:alphaModFix/>
          </a:blip>
          <a:srcRect b="0" l="1263" r="0" t="0"/>
          <a:stretch/>
        </p:blipFill>
        <p:spPr>
          <a:xfrm>
            <a:off x="1322363" y="3031188"/>
            <a:ext cx="6499275" cy="9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463" y="1268050"/>
            <a:ext cx="5649051" cy="10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>
            <a:off x="6455850" y="4615700"/>
            <a:ext cx="2059500" cy="38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Prof. Dr. Josif Grabocka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430275"/>
            <a:ext cx="609600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375" y="3560250"/>
            <a:ext cx="6499275" cy="5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 rotWithShape="1">
          <a:blip r:embed="rId5">
            <a:alphaModFix/>
          </a:blip>
          <a:srcRect b="0" l="0" r="0" t="29547"/>
          <a:stretch/>
        </p:blipFill>
        <p:spPr>
          <a:xfrm>
            <a:off x="1322375" y="3257950"/>
            <a:ext cx="6499274" cy="3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6589950" y="4615725"/>
            <a:ext cx="1925400" cy="38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Prof. Dr. Josif Grabocka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overview</a:t>
            </a:r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025" y="1339690"/>
            <a:ext cx="2637947" cy="3188475"/>
          </a:xfrm>
          <a:prstGeom prst="rect">
            <a:avLst/>
          </a:prstGeom>
          <a:noFill/>
          <a:ln cap="flat" cmpd="sng" w="19050">
            <a:solidFill>
              <a:srgbClr val="354C9E"/>
            </a:solidFill>
            <a:prstDash val="dash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